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394" r:id="rId3"/>
    <p:sldId id="571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594" r:id="rId17"/>
    <p:sldId id="593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7E5960-A9BC-43C4-BCE0-8E99BC3BA6A9}">
          <p14:sldIdLst>
            <p14:sldId id="394"/>
            <p14:sldId id="571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Conclusion" id="{3E23A7B0-228F-4458-953E-A0823B82CFF0}">
          <p14:sldIdLst>
            <p14:sldId id="594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8670" autoAdjust="0"/>
  </p:normalViewPr>
  <p:slideViewPr>
    <p:cSldViewPr>
      <p:cViewPr varScale="1">
        <p:scale>
          <a:sx n="68" d="100"/>
          <a:sy n="68" d="100"/>
        </p:scale>
        <p:origin x="43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76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0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6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Компонентно тестване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8" y="3735977"/>
            <a:ext cx="4652811" cy="25431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399660" cy="2524722"/>
            <a:chOff x="745783" y="3624633"/>
            <a:chExt cx="5399660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xmlns="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F5A4366-F5D6-4393-BD7A-141ED3660C17}"/>
                </a:ext>
              </a:extLst>
            </p:cNvPr>
            <p:cNvSpPr txBox="1"/>
            <p:nvPr/>
          </p:nvSpPr>
          <p:spPr>
            <a:xfrm rot="576164">
              <a:off x="5433389" y="3706052"/>
              <a:ext cx="712054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ООП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5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xmlns="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xmlns="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xmlns="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xmlns="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7"/>
                </a:rPr>
                <a:t>https://it-kariera.mon.bg/e-learning/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</a:t>
            </a:r>
            <a:r>
              <a:rPr lang="en-US" dirty="0" smtClean="0"/>
              <a:t>(7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Заблудата за липса на грешки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Намирането и оправянето на дефекти само по себе си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е достатъчно </a:t>
            </a:r>
            <a:r>
              <a:rPr lang="bg-BG" dirty="0" smtClean="0"/>
              <a:t>в тези случаи</a:t>
            </a:r>
            <a:r>
              <a:rPr lang="en-US" dirty="0" smtClean="0"/>
              <a:t>: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bg-BG" dirty="0" smtClean="0"/>
              <a:t>Продуктът е направен неудобно, неизползваемо и неоптимално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 smtClean="0"/>
              <a:t>Продуктът </a:t>
            </a:r>
            <a:r>
              <a:rPr lang="bg-BG" dirty="0" smtClean="0"/>
              <a:t>не покрива изискванията, нуждите и очакванията на потребителите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942" y="4305177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49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bg-BG" dirty="0" smtClean="0"/>
              <a:t>Какво е компонентното тестване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Софтуер, който тества софтуер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49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Не е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структурирано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dirty="0" smtClean="0"/>
              <a:t>Не е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повторимо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dirty="0" smtClean="0"/>
              <a:t>Не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покрива</a:t>
            </a:r>
            <a:r>
              <a:rPr lang="en-US" dirty="0" smtClean="0"/>
              <a:t> </a:t>
            </a:r>
            <a:r>
              <a:rPr lang="bg-BG" dirty="0" smtClean="0"/>
              <a:t>целия код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Не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е толкова лесно</a:t>
            </a:r>
            <a:r>
              <a:rPr lang="en-US" dirty="0" smtClean="0"/>
              <a:t> </a:t>
            </a:r>
            <a:r>
              <a:rPr lang="bg-BG" dirty="0" smtClean="0"/>
              <a:t>колкото би трябвало да бъде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Ръчно тестване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306112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86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Имаме нужда от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структуриран подход</a:t>
            </a:r>
            <a:r>
              <a:rPr lang="bg-BG" dirty="0" smtClean="0"/>
              <a:t>, който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bg-BG" sz="3000" dirty="0" smtClean="0"/>
              <a:t>Позволява</a:t>
            </a:r>
            <a:r>
              <a:rPr lang="en-US" sz="3000" dirty="0" smtClean="0"/>
              <a:t>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</a:rPr>
              <a:t>рефакториране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sz="3000" dirty="0" smtClean="0"/>
              <a:t>Намаля</a:t>
            </a:r>
            <a:r>
              <a:rPr lang="en-US" sz="3000" dirty="0" smtClean="0"/>
              <a:t>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</a:rPr>
              <a:t>цената за промяна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</a:rPr>
              <a:t>Намаля</a:t>
            </a:r>
            <a:r>
              <a:rPr lang="en-US" sz="3000" dirty="0" smtClean="0"/>
              <a:t> </a:t>
            </a:r>
            <a:r>
              <a:rPr lang="bg-BG" sz="3000" dirty="0" smtClean="0"/>
              <a:t>броя на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</a:rPr>
              <a:t>дефектите</a:t>
            </a:r>
            <a:r>
              <a:rPr lang="en-US" sz="3000" dirty="0" smtClean="0"/>
              <a:t> </a:t>
            </a:r>
            <a:r>
              <a:rPr lang="bg-BG" sz="3000" dirty="0" smtClean="0"/>
              <a:t>в кода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bg-BG" sz="3600" dirty="0" smtClean="0"/>
              <a:t>Бонус</a:t>
            </a:r>
            <a:r>
              <a:rPr lang="en-US" sz="3200" dirty="0" smtClean="0"/>
              <a:t>: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Подобрява</a:t>
            </a:r>
            <a:r>
              <a:rPr lang="en-US" sz="3000" dirty="0" smtClean="0"/>
              <a:t>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</a:rPr>
              <a:t>проектирането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Ръчно тестване </a:t>
            </a:r>
            <a:r>
              <a:rPr lang="en-US" dirty="0" smtClean="0"/>
              <a:t>(2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30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Системни </a:t>
            </a:r>
            <a:r>
              <a:rPr lang="bg-BG" dirty="0" smtClean="0"/>
              <a:t>тестове</a:t>
            </a:r>
            <a:endParaRPr lang="en-US" dirty="0"/>
          </a:p>
          <a:p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Интеграционни</a:t>
            </a:r>
            <a:r>
              <a:rPr lang="en-US" dirty="0" smtClean="0"/>
              <a:t> </a:t>
            </a:r>
            <a:r>
              <a:rPr lang="bg-BG" dirty="0" smtClean="0"/>
              <a:t>тестове</a:t>
            </a:r>
            <a:endParaRPr lang="en-US" dirty="0"/>
          </a:p>
          <a:p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Компонентни</a:t>
            </a:r>
            <a:r>
              <a:rPr lang="en-US" dirty="0" smtClean="0"/>
              <a:t> </a:t>
            </a:r>
            <a:r>
              <a:rPr lang="bg-BG" dirty="0" smtClean="0"/>
              <a:t>тестове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Автоматично тестване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942010" y="19811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Система</a:t>
            </a:r>
            <a:endParaRPr lang="en-GB" sz="3600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18012" y="35813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bg-BG" sz="2900" b="1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Интеграция</a:t>
            </a:r>
            <a:endParaRPr lang="en-GB" sz="2900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3257949" y="4875210"/>
            <a:ext cx="1542651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Компонент</a:t>
            </a:r>
            <a:endParaRPr lang="en-GB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4101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smtClean="0">
                <a:solidFill>
                  <a:srgbClr val="FFFFFF"/>
                </a:solidFill>
              </a:rPr>
              <a:t>Клас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6539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smtClean="0">
                <a:solidFill>
                  <a:srgbClr val="FFFFFF"/>
                </a:solidFill>
              </a:rPr>
              <a:t>Цялата система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32107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smtClean="0">
                <a:solidFill>
                  <a:srgbClr val="FFFFFF"/>
                </a:solidFill>
              </a:rPr>
              <a:t>Модул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Компонентно тестване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8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Седемте принципа на тестването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Какво е компонентното тестване?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2" y="4908503"/>
            <a:ext cx="11201400" cy="1568497"/>
          </a:xfrm>
        </p:spPr>
        <p:txBody>
          <a:bodyPr/>
          <a:lstStyle/>
          <a:p>
            <a:r>
              <a:rPr lang="bg-BG" dirty="0" smtClean="0"/>
              <a:t>Седемте принципа на тестването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771525"/>
            <a:ext cx="44386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Тестването е зависимо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контекста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Тестването се извършва по различни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контексти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Пример:</a:t>
            </a:r>
            <a:r>
              <a:rPr lang="en-US" dirty="0" smtClean="0"/>
              <a:t> </a:t>
            </a:r>
            <a:r>
              <a:rPr lang="bg-BG" dirty="0" smtClean="0"/>
              <a:t>банков софтуер и текстов редактор се тестват по различен начин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512" y="3657603"/>
            <a:ext cx="2971800" cy="27119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06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</a:t>
            </a:r>
            <a:r>
              <a:rPr lang="bg-BG" dirty="0" smtClean="0"/>
              <a:t>тестването </a:t>
            </a:r>
            <a:r>
              <a:rPr lang="en-US" dirty="0" smtClean="0"/>
              <a:t>(2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Изчерпващото тестване 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невъзможно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Всичките възможни комбинации от входни данни и начални условия обикновено се неизборимо много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Тестването на всичко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е възможно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 smtClean="0"/>
              <a:t>Освен на основните случаи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Анализът на риска и приоритетите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на софтуера показват къде трябва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да насочим усилията при тестване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3657600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1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</a:t>
            </a:r>
            <a:r>
              <a:rPr lang="bg-BG" dirty="0" smtClean="0"/>
              <a:t>тестването </a:t>
            </a:r>
            <a:r>
              <a:rPr lang="en-US" dirty="0" smtClean="0"/>
              <a:t>(3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По-добре рано, отколкото късно!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Дейностите по тестването трябва да започнат възможно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 smtClean="0"/>
              <a:t>И трябва да са насочени към конкретни цели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Колкото по-късно се открие даден бъг – толкова по-зле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3212" y="4343400"/>
            <a:ext cx="3657600" cy="2157413"/>
          </a:xfrm>
          <a:prstGeom prst="roundRect">
            <a:avLst>
              <a:gd name="adj" fmla="val 940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2250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</a:t>
            </a:r>
            <a:r>
              <a:rPr lang="bg-BG" dirty="0" smtClean="0"/>
              <a:t>тестването </a:t>
            </a:r>
            <a:r>
              <a:rPr lang="en-US" dirty="0" smtClean="0"/>
              <a:t>(4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Групиране на грешките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Тестването трябва да 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пропорционално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 smtClean="0"/>
              <a:t>На очакваната и по-късно наблюдавана честота на дефектите на модулите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Обикновено малък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брой модули съдържат по-големия брой дефекти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6713" y="4114800"/>
            <a:ext cx="2819397" cy="223564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91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</a:t>
            </a:r>
            <a:r>
              <a:rPr lang="bg-BG" dirty="0" smtClean="0"/>
              <a:t>тестването </a:t>
            </a:r>
            <a:r>
              <a:rPr lang="en-US" dirty="0" smtClean="0"/>
              <a:t>(5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sz="3200" dirty="0" smtClean="0"/>
              <a:t>Парадоксът на пестицидите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Едни и същи тестове, които се повтарят отново и отново,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губят</a:t>
            </a:r>
            <a:r>
              <a:rPr lang="bg-BG" dirty="0" smtClean="0"/>
              <a:t> своята ефективност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bg-BG" sz="3200" dirty="0" smtClean="0"/>
              <a:t>Незасечените досега дефекти остават неоткрити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Трябва да се разработват нови</a:t>
            </a:r>
            <a:br>
              <a:rPr lang="bg-BG" dirty="0" smtClean="0"/>
            </a:br>
            <a:r>
              <a:rPr lang="bg-BG" dirty="0" smtClean="0"/>
              <a:t>и модифицирани тестове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3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0718" y="3657600"/>
            <a:ext cx="3279494" cy="2590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</a:t>
            </a:r>
            <a:r>
              <a:rPr lang="bg-BG" dirty="0" smtClean="0"/>
              <a:t>тестването </a:t>
            </a:r>
            <a:r>
              <a:rPr lang="en-US" dirty="0" smtClean="0"/>
              <a:t>(6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Тестването показва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наличието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на дефекти, но не доказва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отсъствието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им!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Тестването показва съществуващи дефекти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/>
              <a:t>Тестването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не доказва </a:t>
            </a:r>
            <a:r>
              <a:rPr lang="bg-BG" dirty="0" smtClean="0"/>
              <a:t>отсъствието</a:t>
            </a:r>
            <a:br>
              <a:rPr lang="bg-BG" dirty="0" smtClean="0"/>
            </a:br>
            <a:r>
              <a:rPr lang="bg-BG" dirty="0" smtClean="0"/>
              <a:t>на други дефекти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Подходящото тестване намаля</a:t>
            </a:r>
            <a:br>
              <a:rPr lang="bg-BG" dirty="0" smtClean="0"/>
            </a:br>
            <a:r>
              <a:rPr lang="bg-BG" dirty="0" smtClean="0"/>
              <a:t>вероятността от дефекти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2667000"/>
            <a:ext cx="3581400" cy="35814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99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581</Words>
  <Application>Microsoft Office PowerPoint</Application>
  <PresentationFormat>Custom</PresentationFormat>
  <Paragraphs>120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Седемте принципа на тестването</vt:lpstr>
      <vt:lpstr>Седемте принципа на тестването</vt:lpstr>
      <vt:lpstr>Седемте принципа на тестването (2)</vt:lpstr>
      <vt:lpstr>Седемте принципа на тестването (3)</vt:lpstr>
      <vt:lpstr>Седемте принципа на тестването (4)</vt:lpstr>
      <vt:lpstr>Седемте принципа на тестването (5)</vt:lpstr>
      <vt:lpstr>Седемте принципа на тестването (6)</vt:lpstr>
      <vt:lpstr>Седемте принципа на тестването(7)</vt:lpstr>
      <vt:lpstr>Какво е компонентното тестване</vt:lpstr>
      <vt:lpstr>Ръчно тестване</vt:lpstr>
      <vt:lpstr>Ръчно тестване (2)</vt:lpstr>
      <vt:lpstr>Автоматично тестване</vt:lpstr>
      <vt:lpstr>Компонентно тестване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2018-08-12T12:28:00Z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